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2" r:id="rId3"/>
    <p:sldId id="256" r:id="rId4"/>
    <p:sldId id="258" r:id="rId5"/>
    <p:sldId id="260" r:id="rId6"/>
    <p:sldId id="265" r:id="rId7"/>
    <p:sldId id="261" r:id="rId8"/>
    <p:sldId id="259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44"/>
    <p:restoredTop sz="96327"/>
  </p:normalViewPr>
  <p:slideViewPr>
    <p:cSldViewPr snapToGrid="0" snapToObjects="1">
      <p:cViewPr varScale="1">
        <p:scale>
          <a:sx n="100" d="100"/>
          <a:sy n="100" d="100"/>
        </p:scale>
        <p:origin x="160" y="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F3AF84-F849-42A4-9C39-7052ED8C67AA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A401C2F9-7298-4C50-8F7F-616F1E323316}">
      <dgm:prSet/>
      <dgm:spPr/>
      <dgm:t>
        <a:bodyPr/>
        <a:lstStyle/>
        <a:p>
          <a:r>
            <a:rPr lang="en-US"/>
            <a:t>Annotated model of published historical news essays that demonstrates structure, techniques, use of hyperlinks</a:t>
          </a:r>
        </a:p>
      </dgm:t>
    </dgm:pt>
    <dgm:pt modelId="{ACA826B1-BE21-4E18-9CA8-6C2B0F1011FF}" type="parTrans" cxnId="{9B609BA6-17BF-480E-BB5B-73F0FF480C3C}">
      <dgm:prSet/>
      <dgm:spPr/>
      <dgm:t>
        <a:bodyPr/>
        <a:lstStyle/>
        <a:p>
          <a:endParaRPr lang="en-US"/>
        </a:p>
      </dgm:t>
    </dgm:pt>
    <dgm:pt modelId="{1BAF97EA-75B4-4B9B-A67E-9875E350DF36}" type="sibTrans" cxnId="{9B609BA6-17BF-480E-BB5B-73F0FF480C3C}">
      <dgm:prSet/>
      <dgm:spPr/>
      <dgm:t>
        <a:bodyPr/>
        <a:lstStyle/>
        <a:p>
          <a:endParaRPr lang="en-US"/>
        </a:p>
      </dgm:t>
    </dgm:pt>
    <dgm:pt modelId="{C6F1AD09-1BDF-4B89-AC0C-D6A6A86AB1DB}">
      <dgm:prSet/>
      <dgm:spPr/>
      <dgm:t>
        <a:bodyPr/>
        <a:lstStyle/>
        <a:p>
          <a:r>
            <a:rPr lang="en-US"/>
            <a:t>Intensive, guided peer review workshop for first draft, with discussion of sources, topics, framing arguments, lede, nut graf, etc.</a:t>
          </a:r>
        </a:p>
      </dgm:t>
    </dgm:pt>
    <dgm:pt modelId="{BA771699-4374-411D-8449-ECBFC2139381}" type="parTrans" cxnId="{508877F6-7CA3-4426-9F43-B9EA1888E785}">
      <dgm:prSet/>
      <dgm:spPr/>
      <dgm:t>
        <a:bodyPr/>
        <a:lstStyle/>
        <a:p>
          <a:endParaRPr lang="en-US"/>
        </a:p>
      </dgm:t>
    </dgm:pt>
    <dgm:pt modelId="{500146BE-CD0F-4737-8B4F-5702F2215B4F}" type="sibTrans" cxnId="{508877F6-7CA3-4426-9F43-B9EA1888E785}">
      <dgm:prSet/>
      <dgm:spPr/>
      <dgm:t>
        <a:bodyPr/>
        <a:lstStyle/>
        <a:p>
          <a:endParaRPr lang="en-US"/>
        </a:p>
      </dgm:t>
    </dgm:pt>
    <dgm:pt modelId="{AD69D6AF-3062-4B06-AB79-ABDC411DADEC}">
      <dgm:prSet/>
      <dgm:spPr/>
      <dgm:t>
        <a:bodyPr/>
        <a:lstStyle/>
        <a:p>
          <a:r>
            <a:rPr lang="en-US"/>
            <a:t>Follow-up peer review workshop for revised draft with focus on fact-checking</a:t>
          </a:r>
        </a:p>
      </dgm:t>
    </dgm:pt>
    <dgm:pt modelId="{27EAE8E9-5CB6-48FC-B2C6-0626FBEDDB80}" type="parTrans" cxnId="{DCAC59F4-2F4C-4A20-95E4-5FFFD8F347A0}">
      <dgm:prSet/>
      <dgm:spPr/>
      <dgm:t>
        <a:bodyPr/>
        <a:lstStyle/>
        <a:p>
          <a:endParaRPr lang="en-US"/>
        </a:p>
      </dgm:t>
    </dgm:pt>
    <dgm:pt modelId="{2A462D5D-94F1-4504-AF29-1D5CB6CD1478}" type="sibTrans" cxnId="{DCAC59F4-2F4C-4A20-95E4-5FFFD8F347A0}">
      <dgm:prSet/>
      <dgm:spPr/>
      <dgm:t>
        <a:bodyPr/>
        <a:lstStyle/>
        <a:p>
          <a:endParaRPr lang="en-US"/>
        </a:p>
      </dgm:t>
    </dgm:pt>
    <dgm:pt modelId="{66A66045-68B5-854B-8A64-9A73658B235A}" type="pres">
      <dgm:prSet presAssocID="{54F3AF84-F849-42A4-9C39-7052ED8C67AA}" presName="vert0" presStyleCnt="0">
        <dgm:presLayoutVars>
          <dgm:dir/>
          <dgm:animOne val="branch"/>
          <dgm:animLvl val="lvl"/>
        </dgm:presLayoutVars>
      </dgm:prSet>
      <dgm:spPr/>
    </dgm:pt>
    <dgm:pt modelId="{BF099401-7170-8E48-8E8C-BF6D36E9C8B7}" type="pres">
      <dgm:prSet presAssocID="{A401C2F9-7298-4C50-8F7F-616F1E323316}" presName="thickLine" presStyleLbl="alignNode1" presStyleIdx="0" presStyleCnt="3"/>
      <dgm:spPr/>
    </dgm:pt>
    <dgm:pt modelId="{C5DB021C-9E59-A348-8DB4-E1A4A81DBE8D}" type="pres">
      <dgm:prSet presAssocID="{A401C2F9-7298-4C50-8F7F-616F1E323316}" presName="horz1" presStyleCnt="0"/>
      <dgm:spPr/>
    </dgm:pt>
    <dgm:pt modelId="{DD11E0F1-76BD-DF47-88C3-FD7AB22AF3CE}" type="pres">
      <dgm:prSet presAssocID="{A401C2F9-7298-4C50-8F7F-616F1E323316}" presName="tx1" presStyleLbl="revTx" presStyleIdx="0" presStyleCnt="3"/>
      <dgm:spPr/>
    </dgm:pt>
    <dgm:pt modelId="{65962B30-11CA-2B49-88EF-E6DB4ADE0458}" type="pres">
      <dgm:prSet presAssocID="{A401C2F9-7298-4C50-8F7F-616F1E323316}" presName="vert1" presStyleCnt="0"/>
      <dgm:spPr/>
    </dgm:pt>
    <dgm:pt modelId="{566AE94D-2FF6-7F4E-97BD-D31E1725E62F}" type="pres">
      <dgm:prSet presAssocID="{C6F1AD09-1BDF-4B89-AC0C-D6A6A86AB1DB}" presName="thickLine" presStyleLbl="alignNode1" presStyleIdx="1" presStyleCnt="3"/>
      <dgm:spPr/>
    </dgm:pt>
    <dgm:pt modelId="{7524305D-D941-C741-A23A-5BED997257A6}" type="pres">
      <dgm:prSet presAssocID="{C6F1AD09-1BDF-4B89-AC0C-D6A6A86AB1DB}" presName="horz1" presStyleCnt="0"/>
      <dgm:spPr/>
    </dgm:pt>
    <dgm:pt modelId="{C89F5DD5-433E-9048-84FA-F590AFA20103}" type="pres">
      <dgm:prSet presAssocID="{C6F1AD09-1BDF-4B89-AC0C-D6A6A86AB1DB}" presName="tx1" presStyleLbl="revTx" presStyleIdx="1" presStyleCnt="3"/>
      <dgm:spPr/>
    </dgm:pt>
    <dgm:pt modelId="{2ECBF089-4E52-CB42-BE3A-2731642059EF}" type="pres">
      <dgm:prSet presAssocID="{C6F1AD09-1BDF-4B89-AC0C-D6A6A86AB1DB}" presName="vert1" presStyleCnt="0"/>
      <dgm:spPr/>
    </dgm:pt>
    <dgm:pt modelId="{1E4EFFBE-A4A1-854C-99BD-5959F2457590}" type="pres">
      <dgm:prSet presAssocID="{AD69D6AF-3062-4B06-AB79-ABDC411DADEC}" presName="thickLine" presStyleLbl="alignNode1" presStyleIdx="2" presStyleCnt="3"/>
      <dgm:spPr/>
    </dgm:pt>
    <dgm:pt modelId="{9E02E132-EF64-AA41-A665-A08264B1E8B2}" type="pres">
      <dgm:prSet presAssocID="{AD69D6AF-3062-4B06-AB79-ABDC411DADEC}" presName="horz1" presStyleCnt="0"/>
      <dgm:spPr/>
    </dgm:pt>
    <dgm:pt modelId="{4AB97EB6-6F94-CF42-8068-32E24293B271}" type="pres">
      <dgm:prSet presAssocID="{AD69D6AF-3062-4B06-AB79-ABDC411DADEC}" presName="tx1" presStyleLbl="revTx" presStyleIdx="2" presStyleCnt="3"/>
      <dgm:spPr/>
    </dgm:pt>
    <dgm:pt modelId="{9E48BD00-8350-354B-95E6-4DB833F1C097}" type="pres">
      <dgm:prSet presAssocID="{AD69D6AF-3062-4B06-AB79-ABDC411DADEC}" presName="vert1" presStyleCnt="0"/>
      <dgm:spPr/>
    </dgm:pt>
  </dgm:ptLst>
  <dgm:cxnLst>
    <dgm:cxn modelId="{9580A62A-2E19-8344-A54C-F3A762411906}" type="presOf" srcId="{C6F1AD09-1BDF-4B89-AC0C-D6A6A86AB1DB}" destId="{C89F5DD5-433E-9048-84FA-F590AFA20103}" srcOrd="0" destOrd="0" presId="urn:microsoft.com/office/officeart/2008/layout/LinedList"/>
    <dgm:cxn modelId="{7EDFD63B-3C6A-3342-86D9-33DD1DB1652A}" type="presOf" srcId="{54F3AF84-F849-42A4-9C39-7052ED8C67AA}" destId="{66A66045-68B5-854B-8A64-9A73658B235A}" srcOrd="0" destOrd="0" presId="urn:microsoft.com/office/officeart/2008/layout/LinedList"/>
    <dgm:cxn modelId="{B420313E-B47F-5449-921B-93B77EAEC1FA}" type="presOf" srcId="{A401C2F9-7298-4C50-8F7F-616F1E323316}" destId="{DD11E0F1-76BD-DF47-88C3-FD7AB22AF3CE}" srcOrd="0" destOrd="0" presId="urn:microsoft.com/office/officeart/2008/layout/LinedList"/>
    <dgm:cxn modelId="{7E0B7B73-EEE0-A04A-BABB-58E5BC46144F}" type="presOf" srcId="{AD69D6AF-3062-4B06-AB79-ABDC411DADEC}" destId="{4AB97EB6-6F94-CF42-8068-32E24293B271}" srcOrd="0" destOrd="0" presId="urn:microsoft.com/office/officeart/2008/layout/LinedList"/>
    <dgm:cxn modelId="{9B609BA6-17BF-480E-BB5B-73F0FF480C3C}" srcId="{54F3AF84-F849-42A4-9C39-7052ED8C67AA}" destId="{A401C2F9-7298-4C50-8F7F-616F1E323316}" srcOrd="0" destOrd="0" parTransId="{ACA826B1-BE21-4E18-9CA8-6C2B0F1011FF}" sibTransId="{1BAF97EA-75B4-4B9B-A67E-9875E350DF36}"/>
    <dgm:cxn modelId="{DCAC59F4-2F4C-4A20-95E4-5FFFD8F347A0}" srcId="{54F3AF84-F849-42A4-9C39-7052ED8C67AA}" destId="{AD69D6AF-3062-4B06-AB79-ABDC411DADEC}" srcOrd="2" destOrd="0" parTransId="{27EAE8E9-5CB6-48FC-B2C6-0626FBEDDB80}" sibTransId="{2A462D5D-94F1-4504-AF29-1D5CB6CD1478}"/>
    <dgm:cxn modelId="{508877F6-7CA3-4426-9F43-B9EA1888E785}" srcId="{54F3AF84-F849-42A4-9C39-7052ED8C67AA}" destId="{C6F1AD09-1BDF-4B89-AC0C-D6A6A86AB1DB}" srcOrd="1" destOrd="0" parTransId="{BA771699-4374-411D-8449-ECBFC2139381}" sibTransId="{500146BE-CD0F-4737-8B4F-5702F2215B4F}"/>
    <dgm:cxn modelId="{6F2975C4-F063-BE41-83CD-2876589AFFD6}" type="presParOf" srcId="{66A66045-68B5-854B-8A64-9A73658B235A}" destId="{BF099401-7170-8E48-8E8C-BF6D36E9C8B7}" srcOrd="0" destOrd="0" presId="urn:microsoft.com/office/officeart/2008/layout/LinedList"/>
    <dgm:cxn modelId="{1F942E0F-FEB1-3E49-B395-89EBB387C2F3}" type="presParOf" srcId="{66A66045-68B5-854B-8A64-9A73658B235A}" destId="{C5DB021C-9E59-A348-8DB4-E1A4A81DBE8D}" srcOrd="1" destOrd="0" presId="urn:microsoft.com/office/officeart/2008/layout/LinedList"/>
    <dgm:cxn modelId="{EF6650B7-B679-434A-BFB7-8AEA42DB6148}" type="presParOf" srcId="{C5DB021C-9E59-A348-8DB4-E1A4A81DBE8D}" destId="{DD11E0F1-76BD-DF47-88C3-FD7AB22AF3CE}" srcOrd="0" destOrd="0" presId="urn:microsoft.com/office/officeart/2008/layout/LinedList"/>
    <dgm:cxn modelId="{97BA6FDB-4E76-064C-ADC0-124470DCED36}" type="presParOf" srcId="{C5DB021C-9E59-A348-8DB4-E1A4A81DBE8D}" destId="{65962B30-11CA-2B49-88EF-E6DB4ADE0458}" srcOrd="1" destOrd="0" presId="urn:microsoft.com/office/officeart/2008/layout/LinedList"/>
    <dgm:cxn modelId="{25A5104C-A438-D049-9EE1-C63036E2251B}" type="presParOf" srcId="{66A66045-68B5-854B-8A64-9A73658B235A}" destId="{566AE94D-2FF6-7F4E-97BD-D31E1725E62F}" srcOrd="2" destOrd="0" presId="urn:microsoft.com/office/officeart/2008/layout/LinedList"/>
    <dgm:cxn modelId="{C4D7B8FB-639E-0441-8F92-9BE731710132}" type="presParOf" srcId="{66A66045-68B5-854B-8A64-9A73658B235A}" destId="{7524305D-D941-C741-A23A-5BED997257A6}" srcOrd="3" destOrd="0" presId="urn:microsoft.com/office/officeart/2008/layout/LinedList"/>
    <dgm:cxn modelId="{C1D684DA-6E6E-0945-B164-F507AD36504C}" type="presParOf" srcId="{7524305D-D941-C741-A23A-5BED997257A6}" destId="{C89F5DD5-433E-9048-84FA-F590AFA20103}" srcOrd="0" destOrd="0" presId="urn:microsoft.com/office/officeart/2008/layout/LinedList"/>
    <dgm:cxn modelId="{F2A19CBF-8FA8-A442-BD42-4FAFC4DBE61F}" type="presParOf" srcId="{7524305D-D941-C741-A23A-5BED997257A6}" destId="{2ECBF089-4E52-CB42-BE3A-2731642059EF}" srcOrd="1" destOrd="0" presId="urn:microsoft.com/office/officeart/2008/layout/LinedList"/>
    <dgm:cxn modelId="{6999DB98-32FB-DF42-800F-77C54565A556}" type="presParOf" srcId="{66A66045-68B5-854B-8A64-9A73658B235A}" destId="{1E4EFFBE-A4A1-854C-99BD-5959F2457590}" srcOrd="4" destOrd="0" presId="urn:microsoft.com/office/officeart/2008/layout/LinedList"/>
    <dgm:cxn modelId="{18FA87A8-1D4E-F445-A308-48490E11C8D6}" type="presParOf" srcId="{66A66045-68B5-854B-8A64-9A73658B235A}" destId="{9E02E132-EF64-AA41-A665-A08264B1E8B2}" srcOrd="5" destOrd="0" presId="urn:microsoft.com/office/officeart/2008/layout/LinedList"/>
    <dgm:cxn modelId="{413813E6-C2D7-084A-B4FA-66664C7FC825}" type="presParOf" srcId="{9E02E132-EF64-AA41-A665-A08264B1E8B2}" destId="{4AB97EB6-6F94-CF42-8068-32E24293B271}" srcOrd="0" destOrd="0" presId="urn:microsoft.com/office/officeart/2008/layout/LinedList"/>
    <dgm:cxn modelId="{93B6DA07-4385-BE46-8222-12E0589896DA}" type="presParOf" srcId="{9E02E132-EF64-AA41-A665-A08264B1E8B2}" destId="{9E48BD00-8350-354B-95E6-4DB833F1C09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099401-7170-8E48-8E8C-BF6D36E9C8B7}">
      <dsp:nvSpPr>
        <dsp:cNvPr id="0" name=""/>
        <dsp:cNvSpPr/>
      </dsp:nvSpPr>
      <dsp:spPr>
        <a:xfrm>
          <a:off x="0" y="2703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11E0F1-76BD-DF47-88C3-FD7AB22AF3CE}">
      <dsp:nvSpPr>
        <dsp:cNvPr id="0" name=""/>
        <dsp:cNvSpPr/>
      </dsp:nvSpPr>
      <dsp:spPr>
        <a:xfrm>
          <a:off x="0" y="2703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Annotated model of published historical news essays that demonstrates structure, techniques, use of hyperlinks</a:t>
          </a:r>
        </a:p>
      </dsp:txBody>
      <dsp:txXfrm>
        <a:off x="0" y="2703"/>
        <a:ext cx="6900512" cy="1843578"/>
      </dsp:txXfrm>
    </dsp:sp>
    <dsp:sp modelId="{566AE94D-2FF6-7F4E-97BD-D31E1725E62F}">
      <dsp:nvSpPr>
        <dsp:cNvPr id="0" name=""/>
        <dsp:cNvSpPr/>
      </dsp:nvSpPr>
      <dsp:spPr>
        <a:xfrm>
          <a:off x="0" y="1846281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9F5DD5-433E-9048-84FA-F590AFA20103}">
      <dsp:nvSpPr>
        <dsp:cNvPr id="0" name=""/>
        <dsp:cNvSpPr/>
      </dsp:nvSpPr>
      <dsp:spPr>
        <a:xfrm>
          <a:off x="0" y="1846281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Intensive, guided peer review workshop for first draft, with discussion of sources, topics, framing arguments, lede, nut graf, etc.</a:t>
          </a:r>
        </a:p>
      </dsp:txBody>
      <dsp:txXfrm>
        <a:off x="0" y="1846281"/>
        <a:ext cx="6900512" cy="1843578"/>
      </dsp:txXfrm>
    </dsp:sp>
    <dsp:sp modelId="{1E4EFFBE-A4A1-854C-99BD-5959F2457590}">
      <dsp:nvSpPr>
        <dsp:cNvPr id="0" name=""/>
        <dsp:cNvSpPr/>
      </dsp:nvSpPr>
      <dsp:spPr>
        <a:xfrm>
          <a:off x="0" y="3689859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B97EB6-6F94-CF42-8068-32E24293B271}">
      <dsp:nvSpPr>
        <dsp:cNvPr id="0" name=""/>
        <dsp:cNvSpPr/>
      </dsp:nvSpPr>
      <dsp:spPr>
        <a:xfrm>
          <a:off x="0" y="3689859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Follow-up peer review workshop for revised draft with focus on fact-checking</a:t>
          </a:r>
        </a:p>
      </dsp:txBody>
      <dsp:txXfrm>
        <a:off x="0" y="3689859"/>
        <a:ext cx="6900512" cy="18435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970CE-3B9B-A2E4-5459-4FBC3A56E8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ADECD6-7942-EE75-E09D-62184950C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45773-CC0E-B9E9-BF6F-3B2150DB7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84E86-9B5E-B74A-8251-1098D3F47F37}" type="datetimeFigureOut">
              <a:rPr lang="en-US" smtClean="0"/>
              <a:t>8/25/22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2F229-968F-9506-D211-BE6814E78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EB655-8F09-A13F-DAD0-97E93835B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7687-F5C6-274A-97FE-1C4245EF4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404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C23C1-BDFD-3679-5138-50F24F63B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723EEE-0997-8D47-3FB7-40E4CD217A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8CFE0E-D37D-4421-1BA4-6CFDC8668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84E86-9B5E-B74A-8251-1098D3F47F37}" type="datetimeFigureOut">
              <a:rPr lang="en-US" smtClean="0"/>
              <a:t>8/25/22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DF740-B057-4004-A9C7-089F9A995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671D4-CFCC-78F7-C2EC-D139AD423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7687-F5C6-274A-97FE-1C4245EF4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413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CB588C-298F-5C15-21EC-8C1297C6D2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4BD27-8107-319C-34F4-82E7F11E37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435A6-D7AE-BC6D-07C0-A08427673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84E86-9B5E-B74A-8251-1098D3F47F37}" type="datetimeFigureOut">
              <a:rPr lang="en-US" smtClean="0"/>
              <a:t>8/25/22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84503-6A1A-CC61-DDD8-3FDA82E9F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96B35-00E4-37F5-DBDC-0A1CEB4EF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7687-F5C6-274A-97FE-1C4245EF4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01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0A65F-1832-B906-3EC2-8226D4CE6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E5754B-1700-2BD9-6DE9-590AFDA8DE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9D02C0-0029-6478-57D5-90C1135A9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84E86-9B5E-B74A-8251-1098D3F47F37}" type="datetimeFigureOut">
              <a:rPr lang="en-US" smtClean="0"/>
              <a:t>8/25/22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EA813-DAA7-C720-3693-8995AEFE8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CAB2F-AA51-02B7-D1E7-BFC474F5E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7687-F5C6-274A-97FE-1C4245EF4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247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91135-C1BF-8C1A-E8B6-7D0AF94D7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37F4F2-E16D-5F25-047A-6A18EB1D0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DDABA-22FC-8B62-D86B-2E2F00EA9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84E86-9B5E-B74A-8251-1098D3F47F37}" type="datetimeFigureOut">
              <a:rPr lang="en-US" smtClean="0"/>
              <a:t>8/25/22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73727-0045-549A-1ACF-41AAD3B0D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A449F-9A6E-15E6-4B98-BA2174B6C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7687-F5C6-274A-97FE-1C4245EF4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780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C1765-78DF-715D-560F-558F834B4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45D12-F6AA-E65F-2D61-3A257BB698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153396-FD8E-D1ED-2DFE-92E89E9BFB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9F251A-3456-3BB1-C0A1-85628EBF4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84E86-9B5E-B74A-8251-1098D3F47F37}" type="datetimeFigureOut">
              <a:rPr lang="en-US" smtClean="0"/>
              <a:t>8/25/22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06A307-9434-8EBF-E9E8-C74712295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2AC06C-9C74-113E-A92C-A3D5655E7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7687-F5C6-274A-97FE-1C4245EF4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240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5C5F9-AAB0-B7E8-9BCB-51F4F92B8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B43F30-20E5-FD19-BE2E-AF704D5A9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4D0D1E-E6CF-5340-749C-69C48FA847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9733FC-3690-F95C-9029-D856CDE2E6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9B793C-D069-0E4A-38CC-8099DF395F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BE235F-AD12-6DF7-A13C-051464530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84E86-9B5E-B74A-8251-1098D3F47F37}" type="datetimeFigureOut">
              <a:rPr lang="en-US" smtClean="0"/>
              <a:t>8/25/22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BD0D3D-1D19-58B5-4F00-2BE669E7D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30AE72-1C0A-2871-7EEE-B4E9183DC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7687-F5C6-274A-97FE-1C4245EF4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14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A9E6A-DF15-5CFD-7605-C984A4620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0B5316-5809-FF2E-0AA8-461662FAD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84E86-9B5E-B74A-8251-1098D3F47F37}" type="datetimeFigureOut">
              <a:rPr lang="en-US" smtClean="0"/>
              <a:t>8/25/22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36C11-AA6B-5F0C-671C-101356F9D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E52A71-D7FD-7053-C6CC-CC3EBBF0E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7687-F5C6-274A-97FE-1C4245EF4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907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D69D56-1F5A-21D3-66B4-F50B8B6F6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84E86-9B5E-B74A-8251-1098D3F47F37}" type="datetimeFigureOut">
              <a:rPr lang="en-US" smtClean="0"/>
              <a:t>8/25/22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BF89ED-BF3A-443C-948A-44BD5F337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782797-9B4C-2284-A291-8048E651B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7687-F5C6-274A-97FE-1C4245EF4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901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8E971-B296-032B-1A0E-E1B93FC58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83C5B-DE0C-5B3E-3887-F04D1AF01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8ABDCB-C4E4-731D-8BE9-D7F1993901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C3FC6E-9ED9-1E41-C463-6D45381CC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84E86-9B5E-B74A-8251-1098D3F47F37}" type="datetimeFigureOut">
              <a:rPr lang="en-US" smtClean="0"/>
              <a:t>8/25/22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F4D772-7A0B-AC26-9649-6180E43C9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BBAAEF-9E97-A1A7-AFFF-08DA95B75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7687-F5C6-274A-97FE-1C4245EF4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338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651B0-A72B-13F2-64AD-C865A9EEC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974427-B03C-E7D3-7C3D-4C563BE25F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33EF20-FD20-13BB-54E4-A426BEFDA6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72916D-3D77-E738-1A66-62AAE1135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84E86-9B5E-B74A-8251-1098D3F47F37}" type="datetimeFigureOut">
              <a:rPr lang="en-US" smtClean="0"/>
              <a:t>8/25/22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F5B578-C9E0-6627-4D67-7BF07E3A3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41AEE3-5F94-F5E9-D5A0-D7EBD4818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7687-F5C6-274A-97FE-1C4245EF4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66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B637DD-BD6B-E5C4-A5A8-6542148ED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6F701E-4D12-A15E-0834-4F4F17C7F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5202A-9D2C-188B-6237-C3DF3E7894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84E86-9B5E-B74A-8251-1098D3F47F37}" type="datetimeFigureOut">
              <a:rPr lang="en-US" smtClean="0"/>
              <a:t>8/25/22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C61B8-22DB-1126-88F8-A4F481CB73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09370-173F-3BB9-DCDA-2E60BD661F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37687-F5C6-274A-97FE-1C4245EF4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259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 descr="A stack of newspaper">
            <a:extLst>
              <a:ext uri="{FF2B5EF4-FFF2-40B4-BE49-F238E27FC236}">
                <a16:creationId xmlns:a16="http://schemas.microsoft.com/office/drawing/2014/main" id="{52088EA1-1D53-A4B6-9749-BE3F035E6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8738" b="259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1AE754-5D3C-8159-DA91-CEC6683AF9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The Historical News Essay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0F7547-7403-858A-44C5-821C8E068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Journalism History for the Public</a:t>
            </a:r>
          </a:p>
        </p:txBody>
      </p:sp>
    </p:spTree>
    <p:extLst>
      <p:ext uri="{BB962C8B-B14F-4D97-AF65-F5344CB8AC3E}">
        <p14:creationId xmlns:p14="http://schemas.microsoft.com/office/powerpoint/2010/main" val="26430355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264F718-7FAC-4056-9FA9-A603EC682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0"/>
            <a:ext cx="121904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74639F7-E3C7-4165-A83E-6386A86BA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6356349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B3AF0F1-707A-463E-B5EE-33C63A40C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5979591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C8C199-FE19-4910-EBAD-040B6F9E4ED8}"/>
              </a:ext>
            </a:extLst>
          </p:cNvPr>
          <p:cNvSpPr txBox="1"/>
          <p:nvPr/>
        </p:nvSpPr>
        <p:spPr>
          <a:xfrm>
            <a:off x="6212410" y="704088"/>
            <a:ext cx="5135293" cy="52486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I’m happy to share all materials for this unit and assignment through Google Drive.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Feel free to edit for your own purposes.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CDDCD3-2CCB-BAB5-4EAD-AF8A09E4C790}"/>
              </a:ext>
            </a:extLst>
          </p:cNvPr>
          <p:cNvSpPr txBox="1"/>
          <p:nvPr/>
        </p:nvSpPr>
        <p:spPr>
          <a:xfrm>
            <a:off x="467140" y="2679007"/>
            <a:ext cx="3508513" cy="129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</a:rPr>
              <a:t>Kathy Roberts Forde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 err="1">
                <a:solidFill>
                  <a:schemeClr val="bg1"/>
                </a:solidFill>
              </a:rPr>
              <a:t>kforde@umass.edu</a:t>
            </a:r>
            <a:endParaRPr lang="en-US" sz="28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05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264F718-7FAC-4056-9FA9-A603EC682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0"/>
            <a:ext cx="121904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74639F7-E3C7-4165-A83E-6386A86BA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6356349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B3AF0F1-707A-463E-B5EE-33C63A40C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5979591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1B1F5D-F890-FA5B-89B2-C1F1DD09F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4088"/>
            <a:ext cx="3529953" cy="2980944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News essay assignment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CFFB28-8169-13AD-C28E-53842AB30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2410" y="704088"/>
            <a:ext cx="5135293" cy="524865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dirty="0"/>
              <a:t>Write a 1,000-1,250-word news essay about the role of the press in the North Carolina election of 1898 and the Wilmington Massacre. You must develop a narrow topic that focuses your news essay. Your news essay must include either a news hook or a statement about why this history matters today. </a:t>
            </a:r>
          </a:p>
        </p:txBody>
      </p:sp>
    </p:spTree>
    <p:extLst>
      <p:ext uri="{BB962C8B-B14F-4D97-AF65-F5344CB8AC3E}">
        <p14:creationId xmlns:p14="http://schemas.microsoft.com/office/powerpoint/2010/main" val="2050691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56D822-5239-7FF4-F1C0-33CBD2351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Models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 descr="A person standing next to a statue&#10;&#10;Description automatically generated with low confidence">
            <a:extLst>
              <a:ext uri="{FF2B5EF4-FFF2-40B4-BE49-F238E27FC236}">
                <a16:creationId xmlns:a16="http://schemas.microsoft.com/office/drawing/2014/main" id="{6031113D-55BD-652E-0E1A-2EF4B0F574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20318" y="2426818"/>
            <a:ext cx="2678415" cy="399763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3D63436-3638-EA82-5D8A-9E8A33E1FE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314131" y="2426818"/>
            <a:ext cx="3717801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910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17FDC1-41B2-6DAD-415B-07A7B4311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479" y="0"/>
            <a:ext cx="3727174" cy="6858000"/>
          </a:xfrm>
          <a:prstGeom prst="rect">
            <a:avLst/>
          </a:prstGeom>
        </p:spPr>
      </p:pic>
      <p:pic>
        <p:nvPicPr>
          <p:cNvPr id="7" name="Picture 6" descr="josephus.jpg">
            <a:extLst>
              <a:ext uri="{FF2B5EF4-FFF2-40B4-BE49-F238E27FC236}">
                <a16:creationId xmlns:a16="http://schemas.microsoft.com/office/drawing/2014/main" id="{11677BDF-14FC-BD52-7782-4C8E8778C1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541" y="431300"/>
            <a:ext cx="2047279" cy="2768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F69F54-BC53-F1D5-94D2-D2D60F6D2D4B}"/>
              </a:ext>
            </a:extLst>
          </p:cNvPr>
          <p:cNvSpPr txBox="1"/>
          <p:nvPr/>
        </p:nvSpPr>
        <p:spPr>
          <a:xfrm>
            <a:off x="7554349" y="1462435"/>
            <a:ext cx="260501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Josephus Daniels</a:t>
            </a:r>
            <a:r>
              <a:rPr lang="en-US" dirty="0"/>
              <a:t>, publisher of the </a:t>
            </a:r>
            <a:r>
              <a:rPr lang="en-US" i="1" dirty="0"/>
              <a:t>News &amp; Observer</a:t>
            </a:r>
            <a:r>
              <a:rPr lang="en-US" dirty="0"/>
              <a:t>—used the newspapers as a key instrument of the white supremacy campaign</a:t>
            </a:r>
          </a:p>
        </p:txBody>
      </p:sp>
      <p:pic>
        <p:nvPicPr>
          <p:cNvPr id="10" name="Picture 9" descr="manly.jpg">
            <a:extLst>
              <a:ext uri="{FF2B5EF4-FFF2-40B4-BE49-F238E27FC236}">
                <a16:creationId xmlns:a16="http://schemas.microsoft.com/office/drawing/2014/main" id="{6B06BBBE-3662-1CC1-657A-CA3CDAEFD4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672" y="3658101"/>
            <a:ext cx="2022677" cy="25258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DAF48E-A6A6-BD1E-401C-41B64C6611D8}"/>
              </a:ext>
            </a:extLst>
          </p:cNvPr>
          <p:cNvSpPr txBox="1"/>
          <p:nvPr/>
        </p:nvSpPr>
        <p:spPr>
          <a:xfrm>
            <a:off x="7636841" y="4518401"/>
            <a:ext cx="333767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Alexander Manly,</a:t>
            </a:r>
          </a:p>
          <a:p>
            <a:r>
              <a:rPr lang="en-US" dirty="0"/>
              <a:t>editor of the </a:t>
            </a:r>
            <a:r>
              <a:rPr lang="en-US" i="1" dirty="0"/>
              <a:t>Daily Record </a:t>
            </a:r>
            <a:r>
              <a:rPr lang="en-US" dirty="0"/>
              <a:t>in Wilmington (black daily), who wrote an editorial criticizing white hypocrisy re: interracial sexual relationships</a:t>
            </a:r>
          </a:p>
        </p:txBody>
      </p:sp>
    </p:spTree>
    <p:extLst>
      <p:ext uri="{BB962C8B-B14F-4D97-AF65-F5344CB8AC3E}">
        <p14:creationId xmlns:p14="http://schemas.microsoft.com/office/powerpoint/2010/main" val="1335195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4" descr="N&amp;O cartoon Wilmington.jpg">
            <a:extLst>
              <a:ext uri="{FF2B5EF4-FFF2-40B4-BE49-F238E27FC236}">
                <a16:creationId xmlns:a16="http://schemas.microsoft.com/office/drawing/2014/main" id="{FF0074DB-4603-4F61-73BD-0B8AA1248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488" r="-30488"/>
          <a:stretch>
            <a:fillRect/>
          </a:stretch>
        </p:blipFill>
        <p:spPr>
          <a:xfrm>
            <a:off x="4718815" y="1822175"/>
            <a:ext cx="7473185" cy="318631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5C90BA0D-928F-142E-CAB9-19297BEF6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545" y="643467"/>
            <a:ext cx="309194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4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BDAC5B6-20CE-447F-8BA1-F2274AC7A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D22B31-BF8F-446B-9009-8A251FB17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094406 w 12192000"/>
              <a:gd name="connsiteY0" fmla="*/ 283966 h 6858000"/>
              <a:gd name="connsiteX1" fmla="*/ 3038833 w 12192000"/>
              <a:gd name="connsiteY1" fmla="*/ 309661 h 6858000"/>
              <a:gd name="connsiteX2" fmla="*/ 3348384 w 12192000"/>
              <a:gd name="connsiteY2" fmla="*/ 406000 h 6858000"/>
              <a:gd name="connsiteX3" fmla="*/ 2864309 w 12192000"/>
              <a:gd name="connsiteY3" fmla="*/ 355295 h 6858000"/>
              <a:gd name="connsiteX4" fmla="*/ 2856039 w 12192000"/>
              <a:gd name="connsiteY4" fmla="*/ 388058 h 6858000"/>
              <a:gd name="connsiteX5" fmla="*/ 3405794 w 12192000"/>
              <a:gd name="connsiteY5" fmla="*/ 512089 h 6858000"/>
              <a:gd name="connsiteX6" fmla="*/ 3356651 w 12192000"/>
              <a:gd name="connsiteY6" fmla="*/ 531204 h 6858000"/>
              <a:gd name="connsiteX7" fmla="*/ 3064552 w 12192000"/>
              <a:gd name="connsiteY7" fmla="*/ 483228 h 6858000"/>
              <a:gd name="connsiteX8" fmla="*/ 3005765 w 12192000"/>
              <a:gd name="connsiteY8" fmla="*/ 495708 h 6858000"/>
              <a:gd name="connsiteX9" fmla="*/ 3034700 w 12192000"/>
              <a:gd name="connsiteY9" fmla="*/ 553823 h 6858000"/>
              <a:gd name="connsiteX10" fmla="*/ 3161459 w 12192000"/>
              <a:gd name="connsiteY10" fmla="*/ 576445 h 6858000"/>
              <a:gd name="connsiteX11" fmla="*/ 3358949 w 12192000"/>
              <a:gd name="connsiteY11" fmla="*/ 712961 h 6858000"/>
              <a:gd name="connsiteX12" fmla="*/ 3059960 w 12192000"/>
              <a:gd name="connsiteY12" fmla="*/ 696576 h 6858000"/>
              <a:gd name="connsiteX13" fmla="*/ 3007143 w 12192000"/>
              <a:gd name="connsiteY13" fmla="*/ 729732 h 6858000"/>
              <a:gd name="connsiteX14" fmla="*/ 2986935 w 12192000"/>
              <a:gd name="connsiteY14" fmla="*/ 772635 h 6858000"/>
              <a:gd name="connsiteX15" fmla="*/ 2871197 w 12192000"/>
              <a:gd name="connsiteY15" fmla="*/ 808127 h 6858000"/>
              <a:gd name="connsiteX16" fmla="*/ 3053071 w 12192000"/>
              <a:gd name="connsiteY16" fmla="*/ 847913 h 6858000"/>
              <a:gd name="connsiteX17" fmla="*/ 2858796 w 12192000"/>
              <a:gd name="connsiteY17" fmla="*/ 847913 h 6858000"/>
              <a:gd name="connsiteX18" fmla="*/ 2635588 w 12192000"/>
              <a:gd name="connsiteY18" fmla="*/ 820611 h 6858000"/>
              <a:gd name="connsiteX19" fmla="*/ 2397683 w 12192000"/>
              <a:gd name="connsiteY19" fmla="*/ 829190 h 6858000"/>
              <a:gd name="connsiteX20" fmla="*/ 1921874 w 12192000"/>
              <a:gd name="connsiteY20" fmla="*/ 778877 h 6858000"/>
              <a:gd name="connsiteX21" fmla="*/ 1695450 w 12192000"/>
              <a:gd name="connsiteY21" fmla="*/ 782386 h 6858000"/>
              <a:gd name="connsiteX22" fmla="*/ 2954324 w 12192000"/>
              <a:gd name="connsiteY22" fmla="*/ 1120940 h 6858000"/>
              <a:gd name="connsiteX23" fmla="*/ 2890028 w 12192000"/>
              <a:gd name="connsiteY23" fmla="*/ 1195435 h 6858000"/>
              <a:gd name="connsiteX24" fmla="*/ 3153652 w 12192000"/>
              <a:gd name="connsiteY24" fmla="*/ 1276563 h 6858000"/>
              <a:gd name="connsiteX25" fmla="*/ 3218410 w 12192000"/>
              <a:gd name="connsiteY25" fmla="*/ 1356911 h 6858000"/>
              <a:gd name="connsiteX26" fmla="*/ 3137118 w 12192000"/>
              <a:gd name="connsiteY26" fmla="*/ 1349891 h 6858000"/>
              <a:gd name="connsiteX27" fmla="*/ 3067309 w 12192000"/>
              <a:gd name="connsiteY27" fmla="*/ 1365102 h 6858000"/>
              <a:gd name="connsiteX28" fmla="*/ 3096243 w 12192000"/>
              <a:gd name="connsiteY28" fmla="*/ 1467292 h 6858000"/>
              <a:gd name="connsiteX29" fmla="*/ 3468716 w 12192000"/>
              <a:gd name="connsiteY29" fmla="*/ 1599125 h 6858000"/>
              <a:gd name="connsiteX30" fmla="*/ 3502241 w 12192000"/>
              <a:gd name="connsiteY30" fmla="*/ 1642029 h 6858000"/>
              <a:gd name="connsiteX31" fmla="*/ 3457692 w 12192000"/>
              <a:gd name="connsiteY31" fmla="*/ 1672453 h 6858000"/>
              <a:gd name="connsiteX32" fmla="*/ 3337362 w 12192000"/>
              <a:gd name="connsiteY32" fmla="*/ 1688053 h 6858000"/>
              <a:gd name="connsiteX33" fmla="*/ 3505915 w 12192000"/>
              <a:gd name="connsiteY33" fmla="*/ 1834318 h 6858000"/>
              <a:gd name="connsiteX34" fmla="*/ 3567458 w 12192000"/>
              <a:gd name="connsiteY34" fmla="*/ 1874880 h 6858000"/>
              <a:gd name="connsiteX35" fmla="*/ 3672634 w 12192000"/>
              <a:gd name="connsiteY35" fmla="*/ 1937678 h 6858000"/>
              <a:gd name="connsiteX36" fmla="*/ 3674470 w 12192000"/>
              <a:gd name="connsiteY36" fmla="*/ 1956789 h 6858000"/>
              <a:gd name="connsiteX37" fmla="*/ 3531176 w 12192000"/>
              <a:gd name="connsiteY37" fmla="*/ 2024266 h 6858000"/>
              <a:gd name="connsiteX38" fmla="*/ 3272604 w 12192000"/>
              <a:gd name="connsiteY38" fmla="*/ 2005933 h 6858000"/>
              <a:gd name="connsiteX39" fmla="*/ 3654720 w 12192000"/>
              <a:gd name="connsiteY39" fmla="*/ 2106564 h 6858000"/>
              <a:gd name="connsiteX40" fmla="*/ 2417892 w 12192000"/>
              <a:gd name="connsiteY40" fmla="*/ 1866690 h 6858000"/>
              <a:gd name="connsiteX41" fmla="*/ 2496888 w 12192000"/>
              <a:gd name="connsiteY41" fmla="*/ 1929487 h 6858000"/>
              <a:gd name="connsiteX42" fmla="*/ 2929526 w 12192000"/>
              <a:gd name="connsiteY42" fmla="*/ 2094862 h 6858000"/>
              <a:gd name="connsiteX43" fmla="*/ 3052152 w 12192000"/>
              <a:gd name="connsiteY43" fmla="*/ 2198613 h 6858000"/>
              <a:gd name="connsiteX44" fmla="*/ 3180748 w 12192000"/>
              <a:gd name="connsiteY44" fmla="*/ 2255948 h 6858000"/>
              <a:gd name="connsiteX45" fmla="*/ 3361244 w 12192000"/>
              <a:gd name="connsiteY45" fmla="*/ 2254777 h 6858000"/>
              <a:gd name="connsiteX46" fmla="*/ 3489382 w 12192000"/>
              <a:gd name="connsiteY46" fmla="*/ 2342926 h 6858000"/>
              <a:gd name="connsiteX47" fmla="*/ 3355733 w 12192000"/>
              <a:gd name="connsiteY47" fmla="*/ 2361649 h 6858000"/>
              <a:gd name="connsiteX48" fmla="*/ 3199121 w 12192000"/>
              <a:gd name="connsiteY48" fmla="*/ 2347216 h 6858000"/>
              <a:gd name="connsiteX49" fmla="*/ 2861091 w 12192000"/>
              <a:gd name="connsiteY49" fmla="*/ 2351896 h 6858000"/>
              <a:gd name="connsiteX50" fmla="*/ 2667278 w 12192000"/>
              <a:gd name="connsiteY50" fmla="*/ 2369058 h 6858000"/>
              <a:gd name="connsiteX51" fmla="*/ 2221781 w 12192000"/>
              <a:gd name="connsiteY51" fmla="*/ 2339805 h 6858000"/>
              <a:gd name="connsiteX52" fmla="*/ 2247961 w 12192000"/>
              <a:gd name="connsiteY52" fmla="*/ 2414693 h 6858000"/>
              <a:gd name="connsiteX53" fmla="*/ 2231425 w 12192000"/>
              <a:gd name="connsiteY53" fmla="*/ 2479828 h 6858000"/>
              <a:gd name="connsiteX54" fmla="*/ 2224996 w 12192000"/>
              <a:gd name="connsiteY54" fmla="*/ 2621414 h 6858000"/>
              <a:gd name="connsiteX55" fmla="*/ 2229131 w 12192000"/>
              <a:gd name="connsiteY55" fmla="*/ 2644426 h 6858000"/>
              <a:gd name="connsiteX56" fmla="*/ 2129466 w 12192000"/>
              <a:gd name="connsiteY56" fmla="*/ 2659247 h 6858000"/>
              <a:gd name="connsiteX57" fmla="*/ 2723312 w 12192000"/>
              <a:gd name="connsiteY57" fmla="*/ 2953726 h 6858000"/>
              <a:gd name="connsiteX58" fmla="*/ 2326496 w 12192000"/>
              <a:gd name="connsiteY58" fmla="*/ 2878838 h 6858000"/>
              <a:gd name="connsiteX59" fmla="*/ 2272759 w 12192000"/>
              <a:gd name="connsiteY59" fmla="*/ 3002480 h 6858000"/>
              <a:gd name="connsiteX60" fmla="*/ 2459226 w 12192000"/>
              <a:gd name="connsiteY60" fmla="*/ 3112471 h 6858000"/>
              <a:gd name="connsiteX61" fmla="*/ 2528117 w 12192000"/>
              <a:gd name="connsiteY61" fmla="*/ 3330111 h 6858000"/>
              <a:gd name="connsiteX62" fmla="*/ 2494590 w 12192000"/>
              <a:gd name="connsiteY62" fmla="*/ 3529029 h 6858000"/>
              <a:gd name="connsiteX63" fmla="*/ 2414677 w 12192000"/>
              <a:gd name="connsiteY63" fmla="*/ 3592215 h 6858000"/>
              <a:gd name="connsiteX64" fmla="*/ 2298940 w 12192000"/>
              <a:gd name="connsiteY64" fmla="*/ 3705716 h 6858000"/>
              <a:gd name="connsiteX65" fmla="*/ 2227294 w 12192000"/>
              <a:gd name="connsiteY65" fmla="*/ 3775921 h 6858000"/>
              <a:gd name="connsiteX66" fmla="*/ 1978366 w 12192000"/>
              <a:gd name="connsiteY66" fmla="*/ 3748620 h 6858000"/>
              <a:gd name="connsiteX67" fmla="*/ 2310421 w 12192000"/>
              <a:gd name="connsiteY67" fmla="*/ 3926868 h 6858000"/>
              <a:gd name="connsiteX68" fmla="*/ 2041285 w 12192000"/>
              <a:gd name="connsiteY68" fmla="*/ 3904635 h 6858000"/>
              <a:gd name="connsiteX69" fmla="*/ 1953565 w 12192000"/>
              <a:gd name="connsiteY69" fmla="*/ 3917116 h 6858000"/>
              <a:gd name="connsiteX70" fmla="*/ 2003623 w 12192000"/>
              <a:gd name="connsiteY70" fmla="*/ 3974842 h 6858000"/>
              <a:gd name="connsiteX71" fmla="*/ 2201114 w 12192000"/>
              <a:gd name="connsiteY71" fmla="*/ 4072742 h 6858000"/>
              <a:gd name="connsiteX72" fmla="*/ 2608032 w 12192000"/>
              <a:gd name="connsiteY72" fmla="*/ 4337967 h 6858000"/>
              <a:gd name="connsiteX73" fmla="*/ 2213973 w 12192000"/>
              <a:gd name="connsiteY73" fmla="*/ 4216277 h 6858000"/>
              <a:gd name="connsiteX74" fmla="*/ 2629158 w 12192000"/>
              <a:gd name="connsiteY74" fmla="*/ 4488911 h 6858000"/>
              <a:gd name="connsiteX75" fmla="*/ 2721471 w 12192000"/>
              <a:gd name="connsiteY75" fmla="*/ 4579399 h 6858000"/>
              <a:gd name="connsiteX76" fmla="*/ 2907939 w 12192000"/>
              <a:gd name="connsiteY76" fmla="*/ 4804062 h 6858000"/>
              <a:gd name="connsiteX77" fmla="*/ 2898753 w 12192000"/>
              <a:gd name="connsiteY77" fmla="*/ 4829414 h 6858000"/>
              <a:gd name="connsiteX78" fmla="*/ 2683352 w 12192000"/>
              <a:gd name="connsiteY78" fmla="*/ 4793141 h 6858000"/>
              <a:gd name="connsiteX79" fmla="*/ 2962594 w 12192000"/>
              <a:gd name="connsiteY79" fmla="*/ 4981920 h 6858000"/>
              <a:gd name="connsiteX80" fmla="*/ 3251019 w 12192000"/>
              <a:gd name="connsiteY80" fmla="*/ 5127012 h 6858000"/>
              <a:gd name="connsiteX81" fmla="*/ 3046180 w 12192000"/>
              <a:gd name="connsiteY81" fmla="*/ 5104781 h 6858000"/>
              <a:gd name="connsiteX82" fmla="*/ 2764646 w 12192000"/>
              <a:gd name="connsiteY82" fmla="*/ 5021703 h 6858000"/>
              <a:gd name="connsiteX83" fmla="*/ 2666820 w 12192000"/>
              <a:gd name="connsiteY83" fmla="*/ 5052905 h 6858000"/>
              <a:gd name="connsiteX84" fmla="*/ 2933657 w 12192000"/>
              <a:gd name="connsiteY84" fmla="*/ 5190198 h 6858000"/>
              <a:gd name="connsiteX85" fmla="*/ 3086598 w 12192000"/>
              <a:gd name="connsiteY85" fmla="*/ 5253776 h 6858000"/>
              <a:gd name="connsiteX86" fmla="*/ 3147680 w 12192000"/>
              <a:gd name="connsiteY86" fmla="*/ 5302531 h 6858000"/>
              <a:gd name="connsiteX87" fmla="*/ 3322204 w 12192000"/>
              <a:gd name="connsiteY87" fmla="*/ 5476487 h 6858000"/>
              <a:gd name="connsiteX88" fmla="*/ 3834758 w 12192000"/>
              <a:gd name="connsiteY88" fmla="*/ 5666434 h 6858000"/>
              <a:gd name="connsiteX89" fmla="*/ 4314240 w 12192000"/>
              <a:gd name="connsiteY89" fmla="*/ 5902409 h 6858000"/>
              <a:gd name="connsiteX90" fmla="*/ 4688552 w 12192000"/>
              <a:gd name="connsiteY90" fmla="*/ 6049453 h 6858000"/>
              <a:gd name="connsiteX91" fmla="*/ 5634660 w 12192000"/>
              <a:gd name="connsiteY91" fmla="*/ 6238620 h 6858000"/>
              <a:gd name="connsiteX92" fmla="*/ 9222980 w 12192000"/>
              <a:gd name="connsiteY92" fmla="*/ 4955397 h 6858000"/>
              <a:gd name="connsiteX93" fmla="*/ 9268448 w 12192000"/>
              <a:gd name="connsiteY93" fmla="*/ 4917173 h 6858000"/>
              <a:gd name="connsiteX94" fmla="*/ 9442512 w 12192000"/>
              <a:gd name="connsiteY94" fmla="*/ 4773251 h 6858000"/>
              <a:gd name="connsiteX95" fmla="*/ 9590400 w 12192000"/>
              <a:gd name="connsiteY95" fmla="*/ 4643756 h 6858000"/>
              <a:gd name="connsiteX96" fmla="*/ 9513242 w 12192000"/>
              <a:gd name="connsiteY96" fmla="*/ 4600073 h 6858000"/>
              <a:gd name="connsiteX97" fmla="*/ 9617498 w 12192000"/>
              <a:gd name="connsiteY97" fmla="*/ 4476430 h 6858000"/>
              <a:gd name="connsiteX98" fmla="*/ 9949094 w 12192000"/>
              <a:gd name="connsiteY98" fmla="*/ 4095364 h 6858000"/>
              <a:gd name="connsiteX99" fmla="*/ 10094686 w 12192000"/>
              <a:gd name="connsiteY99" fmla="*/ 4011507 h 6858000"/>
              <a:gd name="connsiteX100" fmla="*/ 10271967 w 12192000"/>
              <a:gd name="connsiteY100" fmla="*/ 3800497 h 6858000"/>
              <a:gd name="connsiteX101" fmla="*/ 10297226 w 12192000"/>
              <a:gd name="connsiteY101" fmla="*/ 3751742 h 6858000"/>
              <a:gd name="connsiteX102" fmla="*/ 10260943 w 12192000"/>
              <a:gd name="connsiteY102" fmla="*/ 3689723 h 6858000"/>
              <a:gd name="connsiteX103" fmla="*/ 10233847 w 12192000"/>
              <a:gd name="connsiteY103" fmla="*/ 3627319 h 6858000"/>
              <a:gd name="connsiteX104" fmla="*/ 10269209 w 12192000"/>
              <a:gd name="connsiteY104" fmla="*/ 3608986 h 6858000"/>
              <a:gd name="connsiteX105" fmla="*/ 10496550 w 12192000"/>
              <a:gd name="connsiteY105" fmla="*/ 3577393 h 6858000"/>
              <a:gd name="connsiteX106" fmla="*/ 10364738 w 12192000"/>
              <a:gd name="connsiteY106" fmla="*/ 3458823 h 6858000"/>
              <a:gd name="connsiteX107" fmla="*/ 10132346 w 12192000"/>
              <a:gd name="connsiteY107" fmla="*/ 3282137 h 6858000"/>
              <a:gd name="connsiteX108" fmla="*/ 10026712 w 12192000"/>
              <a:gd name="connsiteY108" fmla="*/ 3156543 h 6858000"/>
              <a:gd name="connsiteX109" fmla="*/ 10014312 w 12192000"/>
              <a:gd name="connsiteY109" fmla="*/ 3044213 h 6858000"/>
              <a:gd name="connsiteX110" fmla="*/ 9806718 w 12192000"/>
              <a:gd name="connsiteY110" fmla="*/ 2977907 h 6858000"/>
              <a:gd name="connsiteX111" fmla="*/ 10001912 w 12192000"/>
              <a:gd name="connsiteY111" fmla="*/ 2740374 h 6858000"/>
              <a:gd name="connsiteX112" fmla="*/ 10021662 w 12192000"/>
              <a:gd name="connsiteY112" fmla="*/ 2691231 h 6858000"/>
              <a:gd name="connsiteX113" fmla="*/ 9904546 w 12192000"/>
              <a:gd name="connsiteY113" fmla="*/ 2515322 h 6858000"/>
              <a:gd name="connsiteX114" fmla="*/ 9885256 w 12192000"/>
              <a:gd name="connsiteY114" fmla="*/ 2487240 h 6858000"/>
              <a:gd name="connsiteX115" fmla="*/ 9842085 w 12192000"/>
              <a:gd name="connsiteY115" fmla="*/ 2431074 h 6858000"/>
              <a:gd name="connsiteX116" fmla="*/ 9718078 w 12192000"/>
              <a:gd name="connsiteY116" fmla="*/ 2417424 h 6858000"/>
              <a:gd name="connsiteX117" fmla="*/ 9782378 w 12192000"/>
              <a:gd name="connsiteY117" fmla="*/ 2377641 h 6858000"/>
              <a:gd name="connsiteX118" fmla="*/ 9907302 w 12192000"/>
              <a:gd name="connsiteY118" fmla="*/ 2243078 h 6858000"/>
              <a:gd name="connsiteX119" fmla="*/ 9824171 w 12192000"/>
              <a:gd name="connsiteY119" fmla="*/ 2114365 h 6858000"/>
              <a:gd name="connsiteX120" fmla="*/ 9818662 w 12192000"/>
              <a:gd name="connsiteY120" fmla="*/ 2043377 h 6858000"/>
              <a:gd name="connsiteX121" fmla="*/ 9958740 w 12192000"/>
              <a:gd name="connsiteY121" fmla="*/ 1952499 h 6858000"/>
              <a:gd name="connsiteX122" fmla="*/ 10064374 w 12192000"/>
              <a:gd name="connsiteY122" fmla="*/ 1916615 h 6858000"/>
              <a:gd name="connsiteX123" fmla="*/ 10113055 w 12192000"/>
              <a:gd name="connsiteY123" fmla="*/ 1865131 h 6858000"/>
              <a:gd name="connsiteX124" fmla="*/ 10055646 w 12192000"/>
              <a:gd name="connsiteY124" fmla="*/ 1822227 h 6858000"/>
              <a:gd name="connsiteX125" fmla="*/ 9800748 w 12192000"/>
              <a:gd name="connsiteY125" fmla="*/ 1720036 h 6858000"/>
              <a:gd name="connsiteX126" fmla="*/ 9938071 w 12192000"/>
              <a:gd name="connsiteY126" fmla="*/ 1634617 h 6858000"/>
              <a:gd name="connsiteX127" fmla="*/ 9220224 w 12192000"/>
              <a:gd name="connsiteY127" fmla="*/ 1231709 h 6858000"/>
              <a:gd name="connsiteX128" fmla="*/ 9133419 w 12192000"/>
              <a:gd name="connsiteY128" fmla="*/ 1170083 h 6858000"/>
              <a:gd name="connsiteX129" fmla="*/ 8672768 w 12192000"/>
              <a:gd name="connsiteY129" fmla="*/ 1020699 h 6858000"/>
              <a:gd name="connsiteX130" fmla="*/ 8198797 w 12192000"/>
              <a:gd name="connsiteY130" fmla="*/ 915000 h 6858000"/>
              <a:gd name="connsiteX131" fmla="*/ 8528095 w 12192000"/>
              <a:gd name="connsiteY131" fmla="*/ 691898 h 6858000"/>
              <a:gd name="connsiteX132" fmla="*/ 8025190 w 12192000"/>
              <a:gd name="connsiteY132" fmla="*/ 640021 h 6858000"/>
              <a:gd name="connsiteX133" fmla="*/ 7976047 w 12192000"/>
              <a:gd name="connsiteY133" fmla="*/ 641584 h 6858000"/>
              <a:gd name="connsiteX134" fmla="*/ 6988604 w 12192000"/>
              <a:gd name="connsiteY134" fmla="*/ 607260 h 6858000"/>
              <a:gd name="connsiteX135" fmla="*/ 5573116 w 12192000"/>
              <a:gd name="connsiteY135" fmla="*/ 493368 h 6858000"/>
              <a:gd name="connsiteX136" fmla="*/ 4401503 w 12192000"/>
              <a:gd name="connsiteY136" fmla="*/ 425112 h 6858000"/>
              <a:gd name="connsiteX137" fmla="*/ 3154109 w 12192000"/>
              <a:gd name="connsiteY137" fmla="*/ 292499 h 6858000"/>
              <a:gd name="connsiteX138" fmla="*/ 3094406 w 12192000"/>
              <a:gd name="connsiteY138" fmla="*/ 28396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3094406" y="283966"/>
                </a:moveTo>
                <a:cubicBezTo>
                  <a:pt x="3074312" y="283528"/>
                  <a:pt x="3054907" y="288795"/>
                  <a:pt x="3038833" y="309661"/>
                </a:cubicBezTo>
                <a:cubicBezTo>
                  <a:pt x="3124259" y="364657"/>
                  <a:pt x="3233105" y="343983"/>
                  <a:pt x="3348384" y="406000"/>
                </a:cubicBezTo>
                <a:cubicBezTo>
                  <a:pt x="3161001" y="386497"/>
                  <a:pt x="3012653" y="370896"/>
                  <a:pt x="2864309" y="355295"/>
                </a:cubicBezTo>
                <a:cubicBezTo>
                  <a:pt x="2861553" y="366216"/>
                  <a:pt x="2858796" y="377136"/>
                  <a:pt x="2856039" y="388058"/>
                </a:cubicBezTo>
                <a:cubicBezTo>
                  <a:pt x="3045722" y="411070"/>
                  <a:pt x="3221166" y="470356"/>
                  <a:pt x="3405794" y="512089"/>
                </a:cubicBezTo>
                <a:cubicBezTo>
                  <a:pt x="3388799" y="537835"/>
                  <a:pt x="3371808" y="532763"/>
                  <a:pt x="3356651" y="531204"/>
                </a:cubicBezTo>
                <a:cubicBezTo>
                  <a:pt x="3257907" y="521062"/>
                  <a:pt x="3159164" y="510922"/>
                  <a:pt x="3064552" y="483228"/>
                </a:cubicBezTo>
                <a:cubicBezTo>
                  <a:pt x="3043427" y="476987"/>
                  <a:pt x="3017704" y="476987"/>
                  <a:pt x="3005765" y="495708"/>
                </a:cubicBezTo>
                <a:cubicBezTo>
                  <a:pt x="2988771" y="522231"/>
                  <a:pt x="3013113" y="539393"/>
                  <a:pt x="3034700" y="553823"/>
                </a:cubicBezTo>
                <a:cubicBezTo>
                  <a:pt x="3072360" y="578787"/>
                  <a:pt x="3117827" y="571767"/>
                  <a:pt x="3161459" y="576445"/>
                </a:cubicBezTo>
                <a:cubicBezTo>
                  <a:pt x="3277655" y="588537"/>
                  <a:pt x="3333228" y="626370"/>
                  <a:pt x="3358949" y="712961"/>
                </a:cubicBezTo>
                <a:cubicBezTo>
                  <a:pt x="3256987" y="677857"/>
                  <a:pt x="3158703" y="721151"/>
                  <a:pt x="3059960" y="696576"/>
                </a:cubicBezTo>
                <a:cubicBezTo>
                  <a:pt x="3034240" y="690338"/>
                  <a:pt x="2993364" y="699698"/>
                  <a:pt x="3007143" y="729732"/>
                </a:cubicBezTo>
                <a:cubicBezTo>
                  <a:pt x="3020003" y="757814"/>
                  <a:pt x="3062716" y="778096"/>
                  <a:pt x="2986935" y="772635"/>
                </a:cubicBezTo>
                <a:cubicBezTo>
                  <a:pt x="2932740" y="768735"/>
                  <a:pt x="2826647" y="800329"/>
                  <a:pt x="2871197" y="808127"/>
                </a:cubicBezTo>
                <a:cubicBezTo>
                  <a:pt x="2927228" y="817881"/>
                  <a:pt x="2981883" y="831921"/>
                  <a:pt x="3053071" y="847913"/>
                </a:cubicBezTo>
                <a:cubicBezTo>
                  <a:pt x="2974533" y="874043"/>
                  <a:pt x="2918042" y="868584"/>
                  <a:pt x="2858796" y="847913"/>
                </a:cubicBezTo>
                <a:cubicBezTo>
                  <a:pt x="2787150" y="822949"/>
                  <a:pt x="2693916" y="792528"/>
                  <a:pt x="2635588" y="820611"/>
                </a:cubicBezTo>
                <a:cubicBezTo>
                  <a:pt x="2548326" y="862734"/>
                  <a:pt x="2475760" y="836211"/>
                  <a:pt x="2397683" y="829190"/>
                </a:cubicBezTo>
                <a:cubicBezTo>
                  <a:pt x="2238775" y="814759"/>
                  <a:pt x="2081241" y="790576"/>
                  <a:pt x="1921874" y="778877"/>
                </a:cubicBezTo>
                <a:cubicBezTo>
                  <a:pt x="1858036" y="774195"/>
                  <a:pt x="1789143" y="751964"/>
                  <a:pt x="1695450" y="782386"/>
                </a:cubicBezTo>
                <a:cubicBezTo>
                  <a:pt x="2119822" y="938012"/>
                  <a:pt x="2575423" y="928262"/>
                  <a:pt x="2954324" y="1120940"/>
                </a:cubicBezTo>
                <a:cubicBezTo>
                  <a:pt x="2938251" y="1139269"/>
                  <a:pt x="2856502" y="1191535"/>
                  <a:pt x="2890028" y="1195435"/>
                </a:cubicBezTo>
                <a:cubicBezTo>
                  <a:pt x="2984178" y="1206748"/>
                  <a:pt x="3067767" y="1244971"/>
                  <a:pt x="3153652" y="1276563"/>
                </a:cubicBezTo>
                <a:cubicBezTo>
                  <a:pt x="3190855" y="1290216"/>
                  <a:pt x="3235862" y="1308157"/>
                  <a:pt x="3218410" y="1356911"/>
                </a:cubicBezTo>
                <a:cubicBezTo>
                  <a:pt x="3186719" y="1370562"/>
                  <a:pt x="3163296" y="1351451"/>
                  <a:pt x="3137118" y="1349891"/>
                </a:cubicBezTo>
                <a:cubicBezTo>
                  <a:pt x="3110480" y="1348331"/>
                  <a:pt x="3050773" y="1358471"/>
                  <a:pt x="3067309" y="1365102"/>
                </a:cubicBezTo>
                <a:cubicBezTo>
                  <a:pt x="3142629" y="1395136"/>
                  <a:pt x="3007143" y="1467292"/>
                  <a:pt x="3096243" y="1467292"/>
                </a:cubicBezTo>
                <a:cubicBezTo>
                  <a:pt x="3245506" y="1467681"/>
                  <a:pt x="3324961" y="1595613"/>
                  <a:pt x="3468716" y="1599125"/>
                </a:cubicBezTo>
                <a:cubicBezTo>
                  <a:pt x="3491677" y="1599513"/>
                  <a:pt x="3502700" y="1622137"/>
                  <a:pt x="3502241" y="1642029"/>
                </a:cubicBezTo>
                <a:cubicBezTo>
                  <a:pt x="3502241" y="1665822"/>
                  <a:pt x="3481116" y="1670112"/>
                  <a:pt x="3457692" y="1672453"/>
                </a:cubicBezTo>
                <a:cubicBezTo>
                  <a:pt x="3421868" y="1675962"/>
                  <a:pt x="3384667" y="1642029"/>
                  <a:pt x="3337362" y="1688053"/>
                </a:cubicBezTo>
                <a:cubicBezTo>
                  <a:pt x="3422329" y="1714966"/>
                  <a:pt x="3507294" y="1741878"/>
                  <a:pt x="3505915" y="1834318"/>
                </a:cubicBezTo>
                <a:cubicBezTo>
                  <a:pt x="3505457" y="1859279"/>
                  <a:pt x="3540820" y="1868640"/>
                  <a:pt x="3567458" y="1874880"/>
                </a:cubicBezTo>
                <a:cubicBezTo>
                  <a:pt x="3611549" y="1885023"/>
                  <a:pt x="3648750" y="1902965"/>
                  <a:pt x="3672634" y="1937678"/>
                </a:cubicBezTo>
                <a:cubicBezTo>
                  <a:pt x="3672172" y="1944308"/>
                  <a:pt x="3671715" y="1951329"/>
                  <a:pt x="3674470" y="1956789"/>
                </a:cubicBezTo>
                <a:cubicBezTo>
                  <a:pt x="3666664" y="2040646"/>
                  <a:pt x="3602363" y="2038306"/>
                  <a:pt x="3531176" y="2024266"/>
                </a:cubicBezTo>
                <a:cubicBezTo>
                  <a:pt x="3446211" y="2007103"/>
                  <a:pt x="3362164" y="1975900"/>
                  <a:pt x="3272604" y="2005933"/>
                </a:cubicBezTo>
                <a:cubicBezTo>
                  <a:pt x="3398905" y="2046107"/>
                  <a:pt x="3536229" y="2049228"/>
                  <a:pt x="3654720" y="2106564"/>
                </a:cubicBezTo>
                <a:cubicBezTo>
                  <a:pt x="3221166" y="2117095"/>
                  <a:pt x="2838130" y="1936116"/>
                  <a:pt x="2417892" y="1866690"/>
                </a:cubicBezTo>
                <a:cubicBezTo>
                  <a:pt x="2432130" y="1913105"/>
                  <a:pt x="2466114" y="1922465"/>
                  <a:pt x="2496888" y="1929487"/>
                </a:cubicBezTo>
                <a:cubicBezTo>
                  <a:pt x="2652123" y="1964590"/>
                  <a:pt x="2788067" y="2034408"/>
                  <a:pt x="2929526" y="2094862"/>
                </a:cubicBezTo>
                <a:cubicBezTo>
                  <a:pt x="2987851" y="2119825"/>
                  <a:pt x="3030106" y="2144789"/>
                  <a:pt x="3052152" y="2198613"/>
                </a:cubicBezTo>
                <a:cubicBezTo>
                  <a:pt x="3071903" y="2247367"/>
                  <a:pt x="3110021" y="2269990"/>
                  <a:pt x="3180748" y="2255948"/>
                </a:cubicBezTo>
                <a:cubicBezTo>
                  <a:pt x="3238157" y="2244246"/>
                  <a:pt x="3301078" y="2250487"/>
                  <a:pt x="3361244" y="2254777"/>
                </a:cubicBezTo>
                <a:cubicBezTo>
                  <a:pt x="3430596" y="2259459"/>
                  <a:pt x="3508213" y="2314455"/>
                  <a:pt x="3489382" y="2342926"/>
                </a:cubicBezTo>
                <a:cubicBezTo>
                  <a:pt x="3457233" y="2391292"/>
                  <a:pt x="3403498" y="2367110"/>
                  <a:pt x="3355733" y="2361649"/>
                </a:cubicBezTo>
                <a:cubicBezTo>
                  <a:pt x="3301537" y="2355018"/>
                  <a:pt x="3200957" y="2341367"/>
                  <a:pt x="3199121" y="2347216"/>
                </a:cubicBezTo>
                <a:cubicBezTo>
                  <a:pt x="3163754" y="2468518"/>
                  <a:pt x="2914827" y="2362819"/>
                  <a:pt x="2861091" y="2351896"/>
                </a:cubicBezTo>
                <a:cubicBezTo>
                  <a:pt x="2794038" y="2338245"/>
                  <a:pt x="2731116" y="2363208"/>
                  <a:pt x="2667278" y="2369058"/>
                </a:cubicBezTo>
                <a:cubicBezTo>
                  <a:pt x="2610328" y="2374518"/>
                  <a:pt x="2288376" y="2391292"/>
                  <a:pt x="2221781" y="2339805"/>
                </a:cubicBezTo>
                <a:cubicBezTo>
                  <a:pt x="2212595" y="2379978"/>
                  <a:pt x="2231884" y="2396361"/>
                  <a:pt x="2247961" y="2414693"/>
                </a:cubicBezTo>
                <a:cubicBezTo>
                  <a:pt x="2270465" y="2440824"/>
                  <a:pt x="2274138" y="2459157"/>
                  <a:pt x="2231425" y="2479828"/>
                </a:cubicBezTo>
                <a:cubicBezTo>
                  <a:pt x="2109717" y="2539115"/>
                  <a:pt x="2111557" y="2541065"/>
                  <a:pt x="2224996" y="2621414"/>
                </a:cubicBezTo>
                <a:cubicBezTo>
                  <a:pt x="2230509" y="2624923"/>
                  <a:pt x="2228211" y="2636624"/>
                  <a:pt x="2229131" y="2644426"/>
                </a:cubicBezTo>
                <a:cubicBezTo>
                  <a:pt x="2199276" y="2656906"/>
                  <a:pt x="2164373" y="2625703"/>
                  <a:pt x="2129466" y="2659247"/>
                </a:cubicBezTo>
                <a:cubicBezTo>
                  <a:pt x="2281487" y="2806680"/>
                  <a:pt x="2513421" y="2842953"/>
                  <a:pt x="2723312" y="2953726"/>
                </a:cubicBezTo>
                <a:cubicBezTo>
                  <a:pt x="2553377" y="2990389"/>
                  <a:pt x="2451419" y="2862456"/>
                  <a:pt x="2326496" y="2878838"/>
                </a:cubicBezTo>
                <a:cubicBezTo>
                  <a:pt x="2264036" y="2919012"/>
                  <a:pt x="2449582" y="2983367"/>
                  <a:pt x="2272759" y="3002480"/>
                </a:cubicBezTo>
                <a:cubicBezTo>
                  <a:pt x="2349461" y="3037583"/>
                  <a:pt x="2406411" y="3071905"/>
                  <a:pt x="2459226" y="3112471"/>
                </a:cubicBezTo>
                <a:cubicBezTo>
                  <a:pt x="2553377" y="3185016"/>
                  <a:pt x="2571749" y="3232602"/>
                  <a:pt x="2528117" y="3330111"/>
                </a:cubicBezTo>
                <a:cubicBezTo>
                  <a:pt x="2499642" y="3394076"/>
                  <a:pt x="2457848" y="3452973"/>
                  <a:pt x="2494590" y="3529029"/>
                </a:cubicBezTo>
                <a:cubicBezTo>
                  <a:pt x="2520308" y="3581294"/>
                  <a:pt x="2510206" y="3615617"/>
                  <a:pt x="2414677" y="3592215"/>
                </a:cubicBezTo>
                <a:cubicBezTo>
                  <a:pt x="2311799" y="3567251"/>
                  <a:pt x="2273221" y="3614057"/>
                  <a:pt x="2298940" y="3705716"/>
                </a:cubicBezTo>
                <a:cubicBezTo>
                  <a:pt x="2315473" y="3764612"/>
                  <a:pt x="2298020" y="3782553"/>
                  <a:pt x="2227294" y="3775921"/>
                </a:cubicBezTo>
                <a:cubicBezTo>
                  <a:pt x="2149215" y="3768512"/>
                  <a:pt x="2074811" y="3729898"/>
                  <a:pt x="1978366" y="3748620"/>
                </a:cubicBezTo>
                <a:cubicBezTo>
                  <a:pt x="2055522" y="3855492"/>
                  <a:pt x="2220403" y="3825068"/>
                  <a:pt x="2310421" y="3926868"/>
                </a:cubicBezTo>
                <a:cubicBezTo>
                  <a:pt x="2202950" y="3927259"/>
                  <a:pt x="2120739" y="3926868"/>
                  <a:pt x="2041285" y="3904635"/>
                </a:cubicBezTo>
                <a:cubicBezTo>
                  <a:pt x="2008216" y="3895664"/>
                  <a:pt x="1971934" y="3886305"/>
                  <a:pt x="1953565" y="3917116"/>
                </a:cubicBezTo>
                <a:cubicBezTo>
                  <a:pt x="1931978" y="3954170"/>
                  <a:pt x="1976527" y="3968211"/>
                  <a:pt x="2003623" y="3974842"/>
                </a:cubicBezTo>
                <a:cubicBezTo>
                  <a:pt x="2079866" y="3993563"/>
                  <a:pt x="2138192" y="4038028"/>
                  <a:pt x="2201114" y="4072742"/>
                </a:cubicBezTo>
                <a:cubicBezTo>
                  <a:pt x="2339356" y="4148800"/>
                  <a:pt x="2490917" y="4212375"/>
                  <a:pt x="2608032" y="4337967"/>
                </a:cubicBezTo>
                <a:cubicBezTo>
                  <a:pt x="2460606" y="4305983"/>
                  <a:pt x="2350838" y="4231487"/>
                  <a:pt x="2213973" y="4216277"/>
                </a:cubicBezTo>
                <a:cubicBezTo>
                  <a:pt x="2332467" y="4330557"/>
                  <a:pt x="2484945" y="4405834"/>
                  <a:pt x="2629158" y="4488911"/>
                </a:cubicBezTo>
                <a:cubicBezTo>
                  <a:pt x="2670494" y="4512315"/>
                  <a:pt x="2712289" y="4528306"/>
                  <a:pt x="2721471" y="4579399"/>
                </a:cubicBezTo>
                <a:cubicBezTo>
                  <a:pt x="2739385" y="4678470"/>
                  <a:pt x="2793121" y="4760378"/>
                  <a:pt x="2907939" y="4804062"/>
                </a:cubicBezTo>
                <a:cubicBezTo>
                  <a:pt x="2908859" y="4804452"/>
                  <a:pt x="2902428" y="4819274"/>
                  <a:pt x="2898753" y="4829414"/>
                </a:cubicBezTo>
                <a:cubicBezTo>
                  <a:pt x="2828485" y="4832536"/>
                  <a:pt x="2772912" y="4774028"/>
                  <a:pt x="2683352" y="4793141"/>
                </a:cubicBezTo>
                <a:cubicBezTo>
                  <a:pt x="2769239" y="4872708"/>
                  <a:pt x="2840885" y="4944087"/>
                  <a:pt x="2962594" y="4981920"/>
                </a:cubicBezTo>
                <a:cubicBezTo>
                  <a:pt x="3059960" y="5011952"/>
                  <a:pt x="3180289" y="5029503"/>
                  <a:pt x="3251019" y="5127012"/>
                </a:cubicBezTo>
                <a:cubicBezTo>
                  <a:pt x="3168808" y="5146126"/>
                  <a:pt x="3107723" y="5121944"/>
                  <a:pt x="3046180" y="5104781"/>
                </a:cubicBezTo>
                <a:cubicBezTo>
                  <a:pt x="2952030" y="5078258"/>
                  <a:pt x="2858796" y="5048226"/>
                  <a:pt x="2764646" y="5021703"/>
                </a:cubicBezTo>
                <a:cubicBezTo>
                  <a:pt x="2728821" y="5011563"/>
                  <a:pt x="2689782" y="5004540"/>
                  <a:pt x="2666820" y="5052905"/>
                </a:cubicBezTo>
                <a:cubicBezTo>
                  <a:pt x="2786691" y="5063047"/>
                  <a:pt x="2858337" y="5128575"/>
                  <a:pt x="2933657" y="5190198"/>
                </a:cubicBezTo>
                <a:cubicBezTo>
                  <a:pt x="2975911" y="5224912"/>
                  <a:pt x="3010358" y="5271328"/>
                  <a:pt x="3086598" y="5253776"/>
                </a:cubicBezTo>
                <a:cubicBezTo>
                  <a:pt x="3126554" y="5244415"/>
                  <a:pt x="3151814" y="5270547"/>
                  <a:pt x="3147680" y="5302531"/>
                </a:cubicBezTo>
                <a:cubicBezTo>
                  <a:pt x="3132525" y="5415251"/>
                  <a:pt x="3225759" y="5454645"/>
                  <a:pt x="3322204" y="5476487"/>
                </a:cubicBezTo>
                <a:cubicBezTo>
                  <a:pt x="3504998" y="5517440"/>
                  <a:pt x="3657018" y="5613779"/>
                  <a:pt x="3834758" y="5666434"/>
                </a:cubicBezTo>
                <a:cubicBezTo>
                  <a:pt x="4007445" y="5717529"/>
                  <a:pt x="4141095" y="5838830"/>
                  <a:pt x="4314240" y="5902409"/>
                </a:cubicBezTo>
                <a:cubicBezTo>
                  <a:pt x="4439624" y="5948433"/>
                  <a:pt x="4559494" y="6007718"/>
                  <a:pt x="4688552" y="6049453"/>
                </a:cubicBezTo>
                <a:cubicBezTo>
                  <a:pt x="4993968" y="6148131"/>
                  <a:pt x="5305360" y="6227308"/>
                  <a:pt x="5634660" y="6238620"/>
                </a:cubicBezTo>
                <a:cubicBezTo>
                  <a:pt x="5906549" y="6247590"/>
                  <a:pt x="8264931" y="6239010"/>
                  <a:pt x="9222980" y="4955397"/>
                </a:cubicBezTo>
                <a:cubicBezTo>
                  <a:pt x="9241350" y="4949155"/>
                  <a:pt x="9262017" y="4932775"/>
                  <a:pt x="9268448" y="4917173"/>
                </a:cubicBezTo>
                <a:cubicBezTo>
                  <a:pt x="9299220" y="4844235"/>
                  <a:pt x="9374540" y="4812644"/>
                  <a:pt x="9442512" y="4773251"/>
                </a:cubicBezTo>
                <a:cubicBezTo>
                  <a:pt x="9502220" y="4738536"/>
                  <a:pt x="9565600" y="4702263"/>
                  <a:pt x="9590400" y="4643756"/>
                </a:cubicBezTo>
                <a:cubicBezTo>
                  <a:pt x="9623008" y="4565749"/>
                  <a:pt x="9530236" y="4629716"/>
                  <a:pt x="9513242" y="4600073"/>
                </a:cubicBezTo>
                <a:cubicBezTo>
                  <a:pt x="9548605" y="4559509"/>
                  <a:pt x="9603261" y="4522454"/>
                  <a:pt x="9617498" y="4476430"/>
                </a:cubicBezTo>
                <a:cubicBezTo>
                  <a:pt x="9669394" y="4310276"/>
                  <a:pt x="9781460" y="4189364"/>
                  <a:pt x="9949094" y="4095364"/>
                </a:cubicBezTo>
                <a:cubicBezTo>
                  <a:pt x="9997318" y="4068452"/>
                  <a:pt x="10029007" y="4019306"/>
                  <a:pt x="10094686" y="4011507"/>
                </a:cubicBezTo>
                <a:cubicBezTo>
                  <a:pt x="10240735" y="3994345"/>
                  <a:pt x="10194808" y="3860171"/>
                  <a:pt x="10271967" y="3800497"/>
                </a:cubicBezTo>
                <a:cubicBezTo>
                  <a:pt x="10286662" y="3789184"/>
                  <a:pt x="10299980" y="3766953"/>
                  <a:pt x="10297226" y="3751742"/>
                </a:cubicBezTo>
                <a:cubicBezTo>
                  <a:pt x="10293091" y="3729898"/>
                  <a:pt x="10275639" y="3709227"/>
                  <a:pt x="10260943" y="3689723"/>
                </a:cubicBezTo>
                <a:cubicBezTo>
                  <a:pt x="10245786" y="3670222"/>
                  <a:pt x="10222825" y="3653061"/>
                  <a:pt x="10233847" y="3627319"/>
                </a:cubicBezTo>
                <a:cubicBezTo>
                  <a:pt x="10238437" y="3616788"/>
                  <a:pt x="10235225" y="3580125"/>
                  <a:pt x="10269209" y="3608986"/>
                </a:cubicBezTo>
                <a:cubicBezTo>
                  <a:pt x="10362443" y="3688165"/>
                  <a:pt x="10416637" y="3613279"/>
                  <a:pt x="10496550" y="3577393"/>
                </a:cubicBezTo>
                <a:cubicBezTo>
                  <a:pt x="10432253" y="3540340"/>
                  <a:pt x="10374383" y="3514208"/>
                  <a:pt x="10364738" y="3458823"/>
                </a:cubicBezTo>
                <a:cubicBezTo>
                  <a:pt x="10344991" y="3344542"/>
                  <a:pt x="10260485" y="3292277"/>
                  <a:pt x="10132346" y="3282137"/>
                </a:cubicBezTo>
                <a:cubicBezTo>
                  <a:pt x="10179650" y="3171757"/>
                  <a:pt x="10179650" y="3171757"/>
                  <a:pt x="10026712" y="3156543"/>
                </a:cubicBezTo>
                <a:cubicBezTo>
                  <a:pt x="10085499" y="3086337"/>
                  <a:pt x="10085499" y="3068396"/>
                  <a:pt x="10014312" y="3044213"/>
                </a:cubicBezTo>
                <a:cubicBezTo>
                  <a:pt x="9945880" y="3021201"/>
                  <a:pt x="9870100" y="3013401"/>
                  <a:pt x="9806718" y="2977907"/>
                </a:cubicBezTo>
                <a:cubicBezTo>
                  <a:pt x="9865047" y="2888199"/>
                  <a:pt x="9881580" y="2784060"/>
                  <a:pt x="10001912" y="2740374"/>
                </a:cubicBezTo>
                <a:cubicBezTo>
                  <a:pt x="10020741" y="2733743"/>
                  <a:pt x="10033600" y="2706830"/>
                  <a:pt x="10021662" y="2691231"/>
                </a:cubicBezTo>
                <a:cubicBezTo>
                  <a:pt x="9978030" y="2634675"/>
                  <a:pt x="10040492" y="2527414"/>
                  <a:pt x="9904546" y="2515322"/>
                </a:cubicBezTo>
                <a:cubicBezTo>
                  <a:pt x="9887552" y="2514152"/>
                  <a:pt x="9871936" y="2502450"/>
                  <a:pt x="9885256" y="2487240"/>
                </a:cubicBezTo>
                <a:cubicBezTo>
                  <a:pt x="9931184" y="2434196"/>
                  <a:pt x="9875611" y="2437706"/>
                  <a:pt x="9842085" y="2431074"/>
                </a:cubicBezTo>
                <a:cubicBezTo>
                  <a:pt x="9801668" y="2422884"/>
                  <a:pt x="9755740" y="2446287"/>
                  <a:pt x="9718078" y="2417424"/>
                </a:cubicBezTo>
                <a:cubicBezTo>
                  <a:pt x="9726806" y="2386999"/>
                  <a:pt x="9759413" y="2387390"/>
                  <a:pt x="9782378" y="2377641"/>
                </a:cubicBezTo>
                <a:cubicBezTo>
                  <a:pt x="9849430" y="2349558"/>
                  <a:pt x="9904086" y="2316013"/>
                  <a:pt x="9907302" y="2243078"/>
                </a:cubicBezTo>
                <a:cubicBezTo>
                  <a:pt x="9909596" y="2184182"/>
                  <a:pt x="9916946" y="2132305"/>
                  <a:pt x="9824171" y="2114365"/>
                </a:cubicBezTo>
                <a:cubicBezTo>
                  <a:pt x="9785593" y="2106953"/>
                  <a:pt x="9796616" y="2064440"/>
                  <a:pt x="9818662" y="2043377"/>
                </a:cubicBezTo>
                <a:cubicBezTo>
                  <a:pt x="9858160" y="2005933"/>
                  <a:pt x="9890766" y="1956008"/>
                  <a:pt x="9958740" y="1952499"/>
                </a:cubicBezTo>
                <a:cubicBezTo>
                  <a:pt x="10000075" y="1950158"/>
                  <a:pt x="10031764" y="1934556"/>
                  <a:pt x="10064374" y="1916615"/>
                </a:cubicBezTo>
                <a:cubicBezTo>
                  <a:pt x="10087795" y="1903743"/>
                  <a:pt x="10115810" y="1892823"/>
                  <a:pt x="10113055" y="1865131"/>
                </a:cubicBezTo>
                <a:cubicBezTo>
                  <a:pt x="10110302" y="1838607"/>
                  <a:pt x="10083203" y="1827686"/>
                  <a:pt x="10055646" y="1822227"/>
                </a:cubicBezTo>
                <a:cubicBezTo>
                  <a:pt x="9963792" y="1804675"/>
                  <a:pt x="9877448" y="1778933"/>
                  <a:pt x="9800748" y="1720036"/>
                </a:cubicBezTo>
                <a:cubicBezTo>
                  <a:pt x="9851726" y="1688834"/>
                  <a:pt x="9900410" y="1666211"/>
                  <a:pt x="9938071" y="1634617"/>
                </a:cubicBezTo>
                <a:cubicBezTo>
                  <a:pt x="10029007" y="1558172"/>
                  <a:pt x="9258802" y="1317517"/>
                  <a:pt x="9220224" y="1231709"/>
                </a:cubicBezTo>
                <a:cubicBezTo>
                  <a:pt x="9208284" y="1205187"/>
                  <a:pt x="9167410" y="1177883"/>
                  <a:pt x="9133419" y="1170083"/>
                </a:cubicBezTo>
                <a:cubicBezTo>
                  <a:pt x="8974052" y="1133420"/>
                  <a:pt x="8835810" y="1051123"/>
                  <a:pt x="8672768" y="1020699"/>
                </a:cubicBezTo>
                <a:cubicBezTo>
                  <a:pt x="8518912" y="991837"/>
                  <a:pt x="8367350" y="953222"/>
                  <a:pt x="8198797" y="915000"/>
                </a:cubicBezTo>
                <a:cubicBezTo>
                  <a:pt x="8302134" y="819048"/>
                  <a:pt x="8485382" y="830361"/>
                  <a:pt x="8528095" y="691898"/>
                </a:cubicBezTo>
                <a:cubicBezTo>
                  <a:pt x="8361379" y="656013"/>
                  <a:pt x="8185937" y="696968"/>
                  <a:pt x="8025190" y="640021"/>
                </a:cubicBezTo>
                <a:cubicBezTo>
                  <a:pt x="8011411" y="634954"/>
                  <a:pt x="7992579" y="640021"/>
                  <a:pt x="7976047" y="641584"/>
                </a:cubicBezTo>
                <a:cubicBezTo>
                  <a:pt x="7644909" y="672005"/>
                  <a:pt x="7315149" y="645484"/>
                  <a:pt x="6988604" y="607260"/>
                </a:cubicBezTo>
                <a:cubicBezTo>
                  <a:pt x="6518305" y="552656"/>
                  <a:pt x="6046170" y="517941"/>
                  <a:pt x="5573116" y="493368"/>
                </a:cubicBezTo>
                <a:cubicBezTo>
                  <a:pt x="5182272" y="473086"/>
                  <a:pt x="4790511" y="464116"/>
                  <a:pt x="4401503" y="425112"/>
                </a:cubicBezTo>
                <a:cubicBezTo>
                  <a:pt x="3985401" y="383379"/>
                  <a:pt x="3569756" y="336184"/>
                  <a:pt x="3154109" y="292499"/>
                </a:cubicBezTo>
                <a:cubicBezTo>
                  <a:pt x="3135280" y="290549"/>
                  <a:pt x="3114499" y="284406"/>
                  <a:pt x="3094406" y="28396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D88E3CAC-3105-E07E-3E16-051333478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1" y="794954"/>
            <a:ext cx="2829192" cy="475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761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64EE425C-EEC9-8054-1749-75096F57C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5429" y="643467"/>
            <a:ext cx="440114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299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FE736-C36B-935E-2609-39E75E235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Digging into the historical record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693C4E-B7F4-DA49-AB54-5A3D24037E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Secondary sources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71CA88-49C5-0365-7664-CE93AACE651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sz="3300" dirty="0">
                <a:latin typeface="Avenir Next" panose="020B0503020202020204" pitchFamily="34" charset="0"/>
              </a:rPr>
              <a:t>Report by the 1898 Wilmington Race Riot Commission, 2006</a:t>
            </a:r>
          </a:p>
          <a:p>
            <a:r>
              <a:rPr lang="en-US" sz="3300" dirty="0">
                <a:latin typeface="Avenir Next" panose="020B0503020202020204" pitchFamily="34" charset="0"/>
              </a:rPr>
              <a:t>Raleigh News &amp; Observer editorial, 2005</a:t>
            </a:r>
          </a:p>
          <a:p>
            <a:r>
              <a:rPr lang="en-US" sz="3300" dirty="0">
                <a:latin typeface="Avenir Next" panose="020B0503020202020204" pitchFamily="34" charset="0"/>
              </a:rPr>
              <a:t>Raleigh News &amp; Observer special report “The Ghosts of 1898,” 2006</a:t>
            </a:r>
          </a:p>
          <a:p>
            <a:r>
              <a:rPr lang="en-US" sz="3300" dirty="0">
                <a:latin typeface="Avenir Next" panose="020B0503020202020204" pitchFamily="34" charset="0"/>
              </a:rPr>
              <a:t>Glenda Elizabeth Gilmore, </a:t>
            </a:r>
            <a:r>
              <a:rPr lang="en-US" sz="3300" i="1" dirty="0">
                <a:latin typeface="Avenir Next" panose="020B0503020202020204" pitchFamily="34" charset="0"/>
              </a:rPr>
              <a:t>Gender and Jim Crow: Women and the Politics of White Supremacy in North Carolina</a:t>
            </a:r>
            <a:r>
              <a:rPr lang="en-US" sz="3300" dirty="0">
                <a:latin typeface="Avenir Next" panose="020B0503020202020204" pitchFamily="34" charset="0"/>
              </a:rPr>
              <a:t>, 1896-1920 (University of North Carolina Press, 1996), chapter 4, “Sex and Violence in Procrustes’s Bed” (p. 91-118)</a:t>
            </a:r>
          </a:p>
          <a:p>
            <a:r>
              <a:rPr lang="en-US" sz="3300" dirty="0">
                <a:latin typeface="Avenir Next" panose="020B0503020202020204" pitchFamily="34" charset="0"/>
              </a:rPr>
              <a:t>Kristin Gustafson, “Death of Democracy, North Carolina,” chapter 7, in Kathy Roberts Forde and Sid Bedingfield, eds., </a:t>
            </a:r>
            <a:r>
              <a:rPr lang="en-US" sz="3300" i="1" dirty="0">
                <a:latin typeface="Avenir Next" panose="020B0503020202020204" pitchFamily="34" charset="0"/>
              </a:rPr>
              <a:t>Journalism and Jim Crow: White Supremacy and the Black Struggle for a New America</a:t>
            </a:r>
            <a:r>
              <a:rPr lang="en-US" sz="3300" dirty="0">
                <a:latin typeface="Avenir Next" panose="020B0503020202020204" pitchFamily="34" charset="0"/>
              </a:rPr>
              <a:t> (p. 187-224)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79CFCF-2844-5614-D9A2-DA8E144DF4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Primary sources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60DDA9-080D-AF6C-E668-ABF5F466CB7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r>
              <a:rPr lang="en-US" sz="1600" dirty="0">
                <a:latin typeface="Avenir Next" panose="020B0503020202020204" pitchFamily="34" charset="0"/>
              </a:rPr>
              <a:t>Raleigh News &amp; Observer political cartoons from the Democratic Party’s white supremacist campaign in North Carolina in 1898</a:t>
            </a:r>
          </a:p>
          <a:p>
            <a:r>
              <a:rPr lang="en-US" sz="1600" dirty="0">
                <a:latin typeface="Avenir Next" panose="020B0503020202020204" pitchFamily="34" charset="0"/>
              </a:rPr>
              <a:t>Political cartoons; Democratic Party campaign handbook; news articles about rallies, speeches, etc.; brief biographies of key historical figures; timeline; Page of 3 8 and more on UNC Libraries’ digital exhibit The 1898 Election in North Carolina </a:t>
            </a:r>
          </a:p>
          <a:p>
            <a:r>
              <a:rPr lang="en-US" sz="1600" dirty="0">
                <a:latin typeface="Avenir Next" panose="020B0503020202020204" pitchFamily="34" charset="0"/>
              </a:rPr>
              <a:t>Contemporaneous news coverage of the events in Wilmington in November 1898 after the election, PDFs of front pages of various newspapers from November 1898 </a:t>
            </a:r>
          </a:p>
          <a:p>
            <a:r>
              <a:rPr lang="en-US" sz="1600" dirty="0">
                <a:latin typeface="Avenir Next" panose="020B0503020202020204" pitchFamily="34" charset="0"/>
              </a:rPr>
              <a:t>Alexander </a:t>
            </a:r>
            <a:r>
              <a:rPr lang="en-US" sz="1600" dirty="0" err="1">
                <a:latin typeface="Avenir Next" panose="020B0503020202020204" pitchFamily="34" charset="0"/>
              </a:rPr>
              <a:t>Manly’s</a:t>
            </a:r>
            <a:r>
              <a:rPr lang="en-US" sz="1600" dirty="0">
                <a:latin typeface="Avenir Next" panose="020B0503020202020204" pitchFamily="34" charset="0"/>
              </a:rPr>
              <a:t> editorial in the Daily Record </a:t>
            </a:r>
          </a:p>
          <a:p>
            <a:endParaRPr lang="en-US" sz="1600" dirty="0">
              <a:latin typeface="Avenir Next" panose="020B0503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5B47D07-34E2-14B5-D8EC-16C65F06B5B6}"/>
              </a:ext>
            </a:extLst>
          </p:cNvPr>
          <p:cNvCxnSpPr/>
          <p:nvPr/>
        </p:nvCxnSpPr>
        <p:spPr>
          <a:xfrm>
            <a:off x="839788" y="1681163"/>
            <a:ext cx="10515600" cy="95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8428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F03BB5C-2B12-6345-42C7-B118C7B73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400"/>
              <a:t>Doing history together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Content Placeholder 7">
            <a:extLst>
              <a:ext uri="{FF2B5EF4-FFF2-40B4-BE49-F238E27FC236}">
                <a16:creationId xmlns:a16="http://schemas.microsoft.com/office/drawing/2014/main" id="{2396C3C1-B438-1D16-4B72-53559B703C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9164835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186506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427</Words>
  <Application>Microsoft Macintosh PowerPoint</Application>
  <PresentationFormat>Widescreen</PresentationFormat>
  <Paragraphs>29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Avenir Next</vt:lpstr>
      <vt:lpstr>Calibri</vt:lpstr>
      <vt:lpstr>Calibri Light</vt:lpstr>
      <vt:lpstr>Office Theme</vt:lpstr>
      <vt:lpstr>The Historical News Essay</vt:lpstr>
      <vt:lpstr>News essay assignment</vt:lpstr>
      <vt:lpstr>Models</vt:lpstr>
      <vt:lpstr>PowerPoint Presentation</vt:lpstr>
      <vt:lpstr>PowerPoint Presentation</vt:lpstr>
      <vt:lpstr>PowerPoint Presentation</vt:lpstr>
      <vt:lpstr>PowerPoint Presentation</vt:lpstr>
      <vt:lpstr>Digging into the historical record</vt:lpstr>
      <vt:lpstr>Doing history together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Historical News Essay</dc:title>
  <dc:creator>Kathy Forde</dc:creator>
  <cp:lastModifiedBy>Kathy Forde</cp:lastModifiedBy>
  <cp:revision>5</cp:revision>
  <dcterms:created xsi:type="dcterms:W3CDTF">2022-08-05T10:55:46Z</dcterms:created>
  <dcterms:modified xsi:type="dcterms:W3CDTF">2022-08-25T17:11:09Z</dcterms:modified>
</cp:coreProperties>
</file>